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345" r:id="rId2"/>
  </p:sldMasterIdLst>
  <p:notesMasterIdLst>
    <p:notesMasterId r:id="rId80"/>
  </p:notesMasterIdLst>
  <p:handoutMasterIdLst>
    <p:handoutMasterId r:id="rId81"/>
  </p:handoutMasterIdLst>
  <p:sldIdLst>
    <p:sldId id="256" r:id="rId3"/>
    <p:sldId id="307" r:id="rId4"/>
    <p:sldId id="455" r:id="rId5"/>
    <p:sldId id="461" r:id="rId6"/>
    <p:sldId id="451" r:id="rId7"/>
    <p:sldId id="462" r:id="rId8"/>
    <p:sldId id="472" r:id="rId9"/>
    <p:sldId id="282" r:id="rId10"/>
    <p:sldId id="463" r:id="rId11"/>
    <p:sldId id="505" r:id="rId12"/>
    <p:sldId id="506" r:id="rId13"/>
    <p:sldId id="510" r:id="rId14"/>
    <p:sldId id="508" r:id="rId15"/>
    <p:sldId id="509" r:id="rId16"/>
    <p:sldId id="470" r:id="rId17"/>
    <p:sldId id="364" r:id="rId18"/>
    <p:sldId id="365" r:id="rId19"/>
    <p:sldId id="366" r:id="rId20"/>
    <p:sldId id="387" r:id="rId21"/>
    <p:sldId id="368" r:id="rId22"/>
    <p:sldId id="452" r:id="rId23"/>
    <p:sldId id="453" r:id="rId24"/>
    <p:sldId id="454" r:id="rId25"/>
    <p:sldId id="471" r:id="rId26"/>
    <p:sldId id="457" r:id="rId27"/>
    <p:sldId id="340" r:id="rId28"/>
    <p:sldId id="459" r:id="rId29"/>
    <p:sldId id="411" r:id="rId30"/>
    <p:sldId id="412" r:id="rId31"/>
    <p:sldId id="413" r:id="rId32"/>
    <p:sldId id="391" r:id="rId33"/>
    <p:sldId id="414" r:id="rId34"/>
    <p:sldId id="415" r:id="rId35"/>
    <p:sldId id="342" r:id="rId36"/>
    <p:sldId id="416" r:id="rId37"/>
    <p:sldId id="417" r:id="rId38"/>
    <p:sldId id="418" r:id="rId39"/>
    <p:sldId id="393" r:id="rId40"/>
    <p:sldId id="419" r:id="rId41"/>
    <p:sldId id="420" r:id="rId42"/>
    <p:sldId id="344" r:id="rId43"/>
    <p:sldId id="421" r:id="rId44"/>
    <p:sldId id="422" r:id="rId45"/>
    <p:sldId id="395" r:id="rId46"/>
    <p:sldId id="423" r:id="rId47"/>
    <p:sldId id="424" r:id="rId48"/>
    <p:sldId id="397" r:id="rId49"/>
    <p:sldId id="425" r:id="rId50"/>
    <p:sldId id="346" r:id="rId51"/>
    <p:sldId id="426" r:id="rId52"/>
    <p:sldId id="400" r:id="rId53"/>
    <p:sldId id="427" r:id="rId54"/>
    <p:sldId id="357" r:id="rId55"/>
    <p:sldId id="428" r:id="rId56"/>
    <p:sldId id="348" r:id="rId57"/>
    <p:sldId id="429" r:id="rId58"/>
    <p:sldId id="404" r:id="rId59"/>
    <p:sldId id="430" r:id="rId60"/>
    <p:sldId id="350" r:id="rId61"/>
    <p:sldId id="460" r:id="rId62"/>
    <p:sldId id="431" r:id="rId63"/>
    <p:sldId id="432" r:id="rId64"/>
    <p:sldId id="433" r:id="rId65"/>
    <p:sldId id="450" r:id="rId66"/>
    <p:sldId id="434" r:id="rId67"/>
    <p:sldId id="435" r:id="rId68"/>
    <p:sldId id="436" r:id="rId69"/>
    <p:sldId id="437" r:id="rId70"/>
    <p:sldId id="438" r:id="rId71"/>
    <p:sldId id="439" r:id="rId72"/>
    <p:sldId id="458" r:id="rId73"/>
    <p:sldId id="353" r:id="rId74"/>
    <p:sldId id="355" r:id="rId75"/>
    <p:sldId id="405" r:id="rId76"/>
    <p:sldId id="359" r:id="rId77"/>
    <p:sldId id="361" r:id="rId78"/>
    <p:sldId id="306" r:id="rId7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FA9"/>
    <a:srgbClr val="D54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61812" autoAdjust="0"/>
  </p:normalViewPr>
  <p:slideViewPr>
    <p:cSldViewPr>
      <p:cViewPr>
        <p:scale>
          <a:sx n="50" d="100"/>
          <a:sy n="50" d="100"/>
        </p:scale>
        <p:origin x="-9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76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New York State Regents Examination in English Language Arts (Common Core)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2712F5-CEBA-4D1A-9BD9-2CC32338EDB6}" type="datetimeFigureOut">
              <a:rPr lang="en-US"/>
              <a:pPr>
                <a:defRPr/>
              </a:pPr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E2B7953-E2FA-48EE-81B6-BBBADD26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669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New York State Regents Examination in English Language Arts (Common Core)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459C336-CF56-4093-BD2C-E86CB16A5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9634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B7AEB9-18C5-432D-B602-EBCAC4F79C2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84997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84998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421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3ABE88-BD5C-4A40-8EB0-5B67C1FC68A8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523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52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08261D-AF24-4527-8EDA-342FC490C254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solidFill>
                  <a:srgbClr val="000000"/>
                </a:solidFill>
              </a:rPr>
              <a:t>New York State Regents Examination in English Language Arts (Common Core)</a:t>
            </a:r>
          </a:p>
        </p:txBody>
      </p:sp>
      <p:sp>
        <p:nvSpPr>
          <p:cNvPr id="9626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62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AF13EF-994F-4CE2-A530-87F2A35DC8B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728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72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B01375-F6D1-47A2-913D-1E689EF490B4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830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831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BBE186-B645-4DF4-9488-265C41EA7D2D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C3FE2E-D723-4F96-A2CB-1BDD3028B7B1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99333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9334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416206-FDC0-41A9-AE04-322E7F6389AF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00357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0358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30EDB6-AF43-4C91-B18E-9662155E2187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CEB1AE-651B-4E74-9D09-02AFDBDB288E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02405" name="Header Placeholder 4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2406" name="Date Placeholder 5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0342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342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34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7C69F3-16D2-48FE-8197-7C3A4BBE1E63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85D6B7-53DA-41B7-B6F5-73BC56EAA8FA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86021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86022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445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445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4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C9A9D6-01C3-43B9-BF75-EA5C253D0B35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547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547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54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233E2C-E9D7-4857-A6B3-0F6612F36310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650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650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6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15D4C6-F2EE-47A2-A3CC-B09EF3CDA571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75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75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B49F52-DEC1-4B01-B702-E8BB2127E910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C9BAF-F326-4FF9-B981-D7AE946823F6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8549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8550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957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0957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95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786ACD-AE6F-44A5-9DE4-E780608F6FE3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059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059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059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C9A190-BFD2-4353-A3D8-DC2EFAE11C12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162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162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162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B081FA-E777-42E6-8670-B563D5844DB6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4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264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4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AA063-AE7F-4D3E-9661-F6DFA38B776F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366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366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367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3E800B-3872-40A5-962F-8FAD7C78CB92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8704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704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3E71A8-B5EA-497C-8E54-BEC1198738DE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469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469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469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21A5A2-681A-49CE-8715-975C1B969A00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1571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571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57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2CFD73-43AE-44B6-A368-4E6AEA6A7FC2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674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674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674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18B06F-1BDC-4005-BAF2-8FA5D4FC20E3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776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776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776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B73C1-3C87-4CD6-9B02-0080CE18874D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1878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878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879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EAFDC2-A3FD-436D-B394-068E15C2C4AD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1981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98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BDF274-45BE-4927-AD4D-E2AD656C3D1A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083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083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08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7191AA-9B6A-4433-BC8D-6485BBC4A816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186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186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18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C71CB6-8519-4882-B016-0B81B15AA2FE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2288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288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8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91FA95-030A-4774-8B0C-66D857EC7259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390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390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391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34A412-9C61-4B74-BDAB-1D9B0FCE503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3AD199-BA16-42E9-A99D-D24F5F472CB9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88069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88070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493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493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493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C86698-1182-47C0-BEB0-9505192329B5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2595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595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59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1B34BB-0B81-4EFB-B3B6-07C4E62811E2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698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69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69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61187E-988C-48D5-9AA9-ECD5F6F5B8A9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800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800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800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344F3D-B381-4D06-BAB5-0D397650E4E5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2902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2902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90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8F291-4359-48AE-A10B-1F9796E64B40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005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005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00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815221-8861-43A9-8991-A230F7A6D776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107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107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10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D8A2F-D69C-482C-8097-D41BFB398D92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210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210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2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7DBDD9-B43E-4016-9E58-AC6E51CC3C2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2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31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705DCB-F54F-4B1C-BA1C-12D8DC6D87AD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414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41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8DBFA2-A0E0-4976-A961-6FA918FF8059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909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8909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DF8453-ADC4-447F-B138-661A3FF3AC7B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517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517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51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DA520-B30D-465B-9CB6-479D3C57F96D}" type="slidenum">
              <a:rPr lang="en-US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619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619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619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45F358-A8C3-47BF-9FF7-C1A0A2900EF8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722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722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722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A7CA13-1629-4E71-B403-E6E3F0CFA94A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3824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824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824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906C51-2AA7-42DE-A3F0-5EE0FB7900A0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926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3926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927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67D0C6-C53E-40C4-90E8-98F86B664B6E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4029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029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029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110928-4564-4317-A7F7-5A27147AEDF5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131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131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13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4F170B-C408-4A9C-8380-A84F0FCFAD4C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4234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234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234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D37457-DD03-4A42-8BD2-993E10E653E6}" type="slidenum">
              <a:rPr lang="en-US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36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336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6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7BF725-7846-48F9-9473-EB9FEBCD5294}" type="slidenum">
              <a:rPr lang="en-US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4438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438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439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C059CD-F333-4E82-8A2B-E2FE83A20AB6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947AB4-0D36-432D-A38F-0126CF8066C5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90117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0118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541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541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54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DB6804-5014-44BF-B4F0-0E19B29FF5DD}" type="slidenum">
              <a:rPr lang="en-US" altLang="en-US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643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643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64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3D66E6-C376-4176-ACA2-34925E260CEB}" type="slidenum">
              <a:rPr lang="en-US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746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746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74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043768-2325-4AD2-BD0F-A900F37DECAE}" type="slidenum">
              <a:rPr lang="en-US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848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848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84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BD7662-EE30-4301-AD2D-D7E43B4618F6}" type="slidenum">
              <a:rPr lang="en-US" altLang="en-US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950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4950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951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46A6A4-7464-45D6-823D-C0C971BD0658}" type="slidenum">
              <a:rPr lang="en-US" altLang="en-US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053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053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053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EE3933-885A-4B02-9ABF-1951AB3E4AB9}" type="slidenum">
              <a:rPr lang="en-US" altLang="en-US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155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155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15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A6DF70-AF8D-47CE-93E5-AB8726A5D6C7}" type="slidenum">
              <a:rPr lang="en-US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258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258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25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9BD513-D398-4478-9F5C-196C6483282A}" type="slidenum">
              <a:rPr lang="en-US" altLang="en-US" smtClean="0"/>
              <a:pPr eaLnBrk="1" hangingPunct="1">
                <a:spcBef>
                  <a:spcPct val="0"/>
                </a:spcBef>
              </a:pPr>
              <a:t>67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360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360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0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05890D-037E-481B-B934-A54ED072A9C5}" type="slidenum">
              <a:rPr lang="en-US" altLang="en-US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462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462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46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DCAC99-BC1A-4D9B-81B7-1EDD8A9A77E7}" type="slidenum">
              <a:rPr lang="en-US" altLang="en-US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114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114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962547-E293-4D6E-B84F-01510D430DF3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565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565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56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F0E64F-B9ED-4963-80F3-32F6F1EA70EF}" type="slidenum">
              <a:rPr lang="en-US" altLang="en-US" smtClean="0"/>
              <a:pPr eaLnBrk="1" hangingPunct="1">
                <a:spcBef>
                  <a:spcPct val="0"/>
                </a:spcBef>
              </a:pPr>
              <a:t>70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667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667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66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9CF9CE-5054-4E1C-8140-910B9A9F8400}" type="slidenum">
              <a:rPr lang="en-US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5770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770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77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2FC7D-6FFC-4FDE-8090-AB17D87F901F}" type="slidenum">
              <a:rPr lang="en-US" altLang="en-US" smtClean="0"/>
              <a:pPr eaLnBrk="1" hangingPunct="1">
                <a:spcBef>
                  <a:spcPct val="0"/>
                </a:spcBef>
              </a:pPr>
              <a:t>72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58724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8725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87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3164C2-6058-4EF3-B910-5BA1F13D940E}" type="slidenum">
              <a:rPr lang="en-US" altLang="en-US" smtClean="0"/>
              <a:pPr eaLnBrk="1" hangingPunct="1">
                <a:spcBef>
                  <a:spcPct val="0"/>
                </a:spcBef>
              </a:pPr>
              <a:t>73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5974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5974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97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342093-0812-4C9A-A1AA-B49AAC5F7E80}" type="slidenum">
              <a:rPr lang="en-US" altLang="en-US" smtClean="0"/>
              <a:pPr eaLnBrk="1" hangingPunct="1">
                <a:spcBef>
                  <a:spcPct val="0"/>
                </a:spcBef>
              </a:pPr>
              <a:t>74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60772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60773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07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328444-5ECE-4244-B079-7CAF066F781C}" type="slidenum">
              <a:rPr lang="en-US" altLang="en-US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6179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61797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179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1864F9-4B3F-4421-856A-4F568728E8F7}" type="slidenum">
              <a:rPr lang="en-US" altLang="en-US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F0505A-2017-45D6-A18D-B066374BB38C}" type="slidenum">
              <a:rPr lang="en-US" altLang="en-US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en-US" smtClean="0"/>
          </a:p>
        </p:txBody>
      </p:sp>
      <p:sp>
        <p:nvSpPr>
          <p:cNvPr id="162821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162822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5B5A43-24C4-4E28-9BB9-F3A54B72D792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92165" name="Header Placeholder 1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2166" name="Date Placeholder 2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New York State Regents Examination in English Language Arts (Common Core)</a:t>
            </a:r>
          </a:p>
        </p:txBody>
      </p:sp>
      <p:sp>
        <p:nvSpPr>
          <p:cNvPr id="93189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319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C869E3-62EF-4648-9301-79060464128E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gageny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2209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EngageNY powerpoint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5438"/>
            <a:ext cx="9144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3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</p:spTree>
    <p:extLst>
      <p:ext uri="{BB962C8B-B14F-4D97-AF65-F5344CB8AC3E}">
        <p14:creationId xmlns:p14="http://schemas.microsoft.com/office/powerpoint/2010/main" val="361227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E84D7-5AB1-47BE-A470-CF3178ACA9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1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B620-31D1-42BC-BD16-FAE2EEA63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8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chor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dirty="0" smtClean="0"/>
              <a:t>Anchor Paper – Part 3 – Level 4 – B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469F-8CB4-4224-8C8F-6706367AFE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51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ngageny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2209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EngageNY powerpoint ban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5438"/>
            <a:ext cx="9144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3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</p:spTree>
    <p:extLst>
      <p:ext uri="{BB962C8B-B14F-4D97-AF65-F5344CB8AC3E}">
        <p14:creationId xmlns:p14="http://schemas.microsoft.com/office/powerpoint/2010/main" val="151872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C636A-6BEB-41DC-AEF1-111BB5C106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2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1051F-ED85-4484-82CA-F770AA277B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47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9AEB-D633-40F5-B866-33548DF39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3C152-5E87-4EFA-AF04-B10CEDC957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9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7CCA-7CC5-4C75-BF07-80B1E0483E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05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1DC0A-9E00-4DB5-A0C2-4520EC9797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BC76-852B-40AF-8FC6-7660B2DCE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17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8D818-5D46-486C-903F-85EEEAFF22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4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A1823-1804-4FD8-B8BC-1D955B27BB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70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71585-08BC-41BD-A32A-3CDDE4CF5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8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0B1C4-37F3-4DDC-A231-3FF409579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22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chor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dirty="0" smtClean="0"/>
              <a:t>Anchor Paper – Part 3 – Level 4 – B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97D07-9105-40A0-B502-2C6942DD9A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7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3276-E974-4AF9-AED7-CFFB200F5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6F4C6-7D5C-4472-9CA6-50CF105E77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1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B7C9B-ACE7-466E-B8E8-29A4B9F827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4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BDB2-E97A-4D1B-9FCD-A46E35622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4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5FC-2129-46AE-8B81-52E6BFDBE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2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B9680-301C-42A7-914E-3002F0C4E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0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3632-3C7F-49FE-8DFC-FABD12EE2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0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3D7FA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5EC8288A-D90F-4FD8-BA51-76CCF22B9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700" b="1">
          <a:solidFill>
            <a:srgbClr val="3D7FA9"/>
          </a:solidFill>
          <a:latin typeface="+mn-lt"/>
          <a:ea typeface="+mn-ea"/>
          <a:cs typeface="+mn-cs"/>
        </a:defRPr>
      </a:lvl1pPr>
      <a:lvl2pPr marL="857250" indent="-4000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¦"/>
        <a:defRPr sz="2400" b="1">
          <a:solidFill>
            <a:schemeClr val="tx1"/>
          </a:solidFill>
          <a:latin typeface="+mn-lt"/>
        </a:defRPr>
      </a:lvl2pPr>
      <a:lvl3pPr marL="12001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3D7FA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5BE86904-0499-4E09-A22C-4A4D8549A1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  <p:sldLayoutId id="214748458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D54F48"/>
          </a:solidFill>
          <a:latin typeface="CartoGothic St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700" b="1">
          <a:solidFill>
            <a:srgbClr val="3D7FA9"/>
          </a:solidFill>
          <a:latin typeface="+mn-lt"/>
          <a:ea typeface="+mn-ea"/>
          <a:cs typeface="+mn-cs"/>
        </a:defRPr>
      </a:lvl1pPr>
      <a:lvl2pPr marL="857250" indent="-4000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¦"/>
        <a:defRPr sz="2400" b="1">
          <a:solidFill>
            <a:schemeClr val="tx1"/>
          </a:solidFill>
          <a:latin typeface="+mn-lt"/>
        </a:defRPr>
      </a:lvl2pPr>
      <a:lvl3pPr marL="12001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.png"/><Relationship Id="rId5" Type="http://schemas.openxmlformats.org/officeDocument/2006/relationships/hyperlink" Target="mailto:emscassessinfo@mail.nysed.gov" TargetMode="External"/><Relationship Id="rId4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New York State Regents Examination in </a:t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>English Language Arts </a:t>
            </a:r>
            <a:br>
              <a:rPr lang="en-US" altLang="en-US" sz="3600" smtClean="0">
                <a:solidFill>
                  <a:schemeClr val="tx1"/>
                </a:solidFill>
              </a:rPr>
            </a:br>
            <a:r>
              <a:rPr lang="en-US" altLang="en-US" sz="3600" smtClean="0">
                <a:solidFill>
                  <a:schemeClr val="tx1"/>
                </a:solidFill>
              </a:rPr>
              <a:t>(Common Core)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467600" cy="10668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Session IV:</a:t>
            </a:r>
          </a:p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Part 3 – Text Analysis: Exposition</a:t>
            </a:r>
          </a:p>
          <a:p>
            <a:pPr eaLnBrk="1" hangingPunct="1"/>
            <a:r>
              <a:rPr lang="en-US" altLang="en-US" sz="2800" smtClean="0">
                <a:solidFill>
                  <a:schemeClr val="tx1"/>
                </a:solidFill>
              </a:rPr>
              <a:t>Scorer Training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FFFFFF"/>
                </a:solidFill>
              </a:rPr>
              <a:t>EngageNY.org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5D5DD5-DAF8-46A8-A249-0B0C40B210C6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762000"/>
            <a:ext cx="60023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721100"/>
            <a:ext cx="60134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9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FFFFFF"/>
                </a:solidFill>
              </a:rPr>
              <a:t>EngageNY.org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C9E1D8-864E-482E-A0C5-57F77E6B0B35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533400"/>
            <a:ext cx="60134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2482850"/>
            <a:ext cx="60134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019800"/>
            <a:ext cx="6013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79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D3F392-9AC8-4FC0-A15B-51FD9C26BCE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457200"/>
            <a:ext cx="6013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968375"/>
            <a:ext cx="64230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FFFFFF"/>
                </a:solidFill>
              </a:rPr>
              <a:t>EngageNY.org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B9D864-C662-4DD4-A3CB-27524B4E84BE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3700"/>
            <a:ext cx="60134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71600"/>
            <a:ext cx="60134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5181600"/>
            <a:ext cx="5995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62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rgbClr val="FFFFFF"/>
                </a:solidFill>
              </a:rPr>
              <a:t>EngageNY.org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72D59C-5CD1-4C63-BE34-651C7412B913}" type="slidenum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57200"/>
            <a:ext cx="599598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4225925" y="4800600"/>
            <a:ext cx="32766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-John F. Kennedy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excerpted from his Inaugural Address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delivered at Washington, D.C., January 20,1961</a:t>
            </a:r>
          </a:p>
        </p:txBody>
      </p:sp>
    </p:spTree>
  </p:cSld>
  <p:clrMapOvr>
    <a:masterClrMapping/>
  </p:clrMapOvr>
  <p:transition spd="slow" advTm="1040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Section 3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467600" cy="1066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Rubric for the 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Part 3- Text-Analysis: Exposition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Task</a:t>
            </a:r>
          </a:p>
        </p:txBody>
      </p:sp>
      <p:pic>
        <p:nvPicPr>
          <p:cNvPr id="2" name="979617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Scoring Information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en-US" altLang="en-US" sz="2400" smtClean="0"/>
          </a:p>
          <a:p>
            <a:endParaRPr lang="en-US" altLang="en-US" sz="2400" smtClean="0"/>
          </a:p>
          <a:p>
            <a:r>
              <a:rPr lang="en-US" altLang="en-US" sz="2400" smtClean="0"/>
              <a:t>The Text Analysis: Exposition response is rated using a 4-credit rubric.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The rubric is specific to Part 3 and should be used holistically when rating student responses. </a:t>
            </a:r>
          </a:p>
          <a:p>
            <a:endParaRPr lang="en-US" altLang="en-US" sz="2800" smtClean="0"/>
          </a:p>
          <a:p>
            <a:endParaRPr lang="en-US" altLang="en-US" sz="2800" smtClean="0"/>
          </a:p>
          <a:p>
            <a:endParaRPr lang="en-US" altLang="en-US" sz="2800" smtClean="0"/>
          </a:p>
          <a:p>
            <a:endParaRPr lang="en-US" altLang="en-US" sz="2800" smtClean="0"/>
          </a:p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31F8C4-F32B-4CF6-97FE-A4919B38D24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F66D17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>Holistic Scoring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 altLang="en-US" sz="2000" smtClean="0"/>
              <a:t>Holistic scorers:</a:t>
            </a:r>
          </a:p>
          <a:p>
            <a:pPr lvl="1">
              <a:buSzPct val="100000"/>
              <a:buFont typeface="Arial" charset="0"/>
              <a:buChar char="•"/>
            </a:pPr>
            <a:r>
              <a:rPr lang="en-US" altLang="en-US" sz="2000" smtClean="0">
                <a:solidFill>
                  <a:srgbClr val="3D7FA9"/>
                </a:solidFill>
              </a:rPr>
              <a:t>evaluate the paper based on its overall quality as specified by the rubric criteria</a:t>
            </a:r>
          </a:p>
          <a:p>
            <a:pPr lvl="1"/>
            <a:endParaRPr lang="en-US" altLang="en-US" sz="2000" smtClean="0">
              <a:solidFill>
                <a:srgbClr val="3D7FA9"/>
              </a:solidFill>
            </a:endParaRPr>
          </a:p>
          <a:p>
            <a:pPr lvl="1">
              <a:buSzPct val="100000"/>
              <a:buFont typeface="Arial" charset="0"/>
              <a:buChar char="•"/>
            </a:pPr>
            <a:r>
              <a:rPr lang="en-US" altLang="en-US" sz="2000" smtClean="0">
                <a:solidFill>
                  <a:srgbClr val="3D7FA9"/>
                </a:solidFill>
              </a:rPr>
              <a:t>consider the paper as a total work where the whole is greater than the sum of its parts</a:t>
            </a:r>
          </a:p>
          <a:p>
            <a:pPr lvl="1"/>
            <a:endParaRPr lang="en-US" altLang="en-US" sz="2000" smtClean="0">
              <a:solidFill>
                <a:srgbClr val="3D7FA9"/>
              </a:solidFill>
            </a:endParaRPr>
          </a:p>
          <a:p>
            <a:pPr lvl="1">
              <a:buSzPct val="100000"/>
              <a:buFont typeface="Arial" charset="0"/>
              <a:buChar char="•"/>
            </a:pPr>
            <a:r>
              <a:rPr lang="en-US" altLang="en-US" sz="2000" smtClean="0">
                <a:solidFill>
                  <a:srgbClr val="3D7FA9"/>
                </a:solidFill>
              </a:rPr>
              <a:t>read supportively, looking for and rewarding those things done well in the response</a:t>
            </a:r>
          </a:p>
          <a:p>
            <a:pPr lvl="1"/>
            <a:endParaRPr lang="en-US" altLang="en-US" sz="2000" smtClean="0">
              <a:solidFill>
                <a:srgbClr val="3D7FA9"/>
              </a:solidFill>
            </a:endParaRPr>
          </a:p>
          <a:p>
            <a:pPr lvl="1">
              <a:buSzPct val="100000"/>
              <a:buFont typeface="Arial" charset="0"/>
              <a:buChar char="•"/>
            </a:pPr>
            <a:r>
              <a:rPr lang="en-US" altLang="en-US" sz="2000" smtClean="0">
                <a:solidFill>
                  <a:srgbClr val="3D7FA9"/>
                </a:solidFill>
              </a:rPr>
              <a:t>do not focus on identification of weakness or errors in the paper but rather focus on overall quality</a:t>
            </a:r>
          </a:p>
          <a:p>
            <a:pPr lvl="1"/>
            <a:endParaRPr lang="en-US" altLang="en-US" sz="2000" smtClean="0">
              <a:solidFill>
                <a:srgbClr val="3D7FA9"/>
              </a:solidFill>
            </a:endParaRPr>
          </a:p>
          <a:p>
            <a:pPr lvl="1">
              <a:buSzPct val="100000"/>
              <a:buFont typeface="Arial" charset="0"/>
              <a:buChar char="•"/>
            </a:pPr>
            <a:r>
              <a:rPr lang="en-US" altLang="en-US" sz="2000" smtClean="0">
                <a:solidFill>
                  <a:srgbClr val="3D7FA9"/>
                </a:solidFill>
              </a:rPr>
              <a:t>do not consider one criteria contributing more weight to the score than another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99B41C-6D2E-4561-8D47-E8731BD14DD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623418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D56244-8A9A-41EE-B399-D0FA2AD96B4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25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F39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Part 3- Rubric Condition Codes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altLang="en-US" sz="2400" smtClean="0"/>
              <a:t>A response that is a personal response and makes little or no reference to the task or text can be scored no higher than a 1.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A response that is totally copied from the text with no original writing must me given a 0.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A response that is totally unrelated to the task, illegible, incoherent, blank, or unrecognizable as English must be scored as a 0.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19703A-DE02-408A-8524-07D606940A1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497322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5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Part 3- Text Analysis:  Exposition</a:t>
            </a:r>
            <a:br>
              <a:rPr lang="en-US" altLang="en-US" sz="3600" smtClean="0"/>
            </a:br>
            <a:r>
              <a:rPr lang="en-US" altLang="en-US" sz="3600" smtClean="0"/>
              <a:t>What to Expect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 smtClean="0"/>
              <a:t>Section 1 - Blueprint </a:t>
            </a:r>
          </a:p>
          <a:p>
            <a:pPr>
              <a:lnSpc>
                <a:spcPct val="150000"/>
              </a:lnSpc>
            </a:pPr>
            <a:r>
              <a:rPr lang="en-US" altLang="en-US" sz="2400" smtClean="0"/>
              <a:t>Section 2 - Task and Passage</a:t>
            </a:r>
          </a:p>
          <a:p>
            <a:pPr>
              <a:lnSpc>
                <a:spcPct val="150000"/>
              </a:lnSpc>
            </a:pPr>
            <a:r>
              <a:rPr lang="en-US" altLang="en-US" sz="2400" smtClean="0"/>
              <a:t>Section 3 - Rubric</a:t>
            </a:r>
          </a:p>
          <a:p>
            <a:pPr>
              <a:lnSpc>
                <a:spcPct val="150000"/>
              </a:lnSpc>
            </a:pPr>
            <a:r>
              <a:rPr lang="en-US" altLang="en-US" sz="2400" smtClean="0"/>
              <a:t>Section 4 - Sample Responses and Annotations</a:t>
            </a:r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EngageNY.org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F09717-A51D-43D9-AA48-19BE97203E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B7A46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8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8FD9D3-E07F-44C9-A270-6E0F914DEBF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3200" smtClean="0"/>
              <a:t>Part 3- Text Analysis: Exposition</a:t>
            </a:r>
            <a:br>
              <a:rPr lang="en-US" altLang="en-US" sz="3200" smtClean="0"/>
            </a:br>
            <a:r>
              <a:rPr lang="en-US" altLang="en-US" sz="3200" smtClean="0"/>
              <a:t>Rubric Levels: Content and Analysis</a:t>
            </a:r>
            <a:r>
              <a:rPr lang="en-US" altLang="en-US" sz="3600" smtClean="0"/>
              <a:t/>
            </a:r>
            <a:br>
              <a:rPr lang="en-US" altLang="en-US" sz="3600" smtClean="0"/>
            </a:br>
            <a:endParaRPr lang="en-US" altLang="en-US" sz="360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828800"/>
          <a:ext cx="8610600" cy="378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1144235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263877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Content and Analysis:  the extent to which the response conveys complex ideas and information clearly and accurately in order to respond</a:t>
                      </a:r>
                      <a:r>
                        <a:rPr lang="en-US" sz="1100" b="1" baseline="0" dirty="0" smtClean="0"/>
                        <a:t> to the task and support an analysis of the text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-introduce a </a:t>
                      </a:r>
                      <a:r>
                        <a:rPr lang="en-US" sz="1100" b="1" dirty="0" smtClean="0"/>
                        <a:t>well-reasoned</a:t>
                      </a:r>
                      <a:r>
                        <a:rPr lang="en-US" sz="1100" baseline="0" dirty="0" smtClean="0"/>
                        <a:t> central idea </a:t>
                      </a:r>
                      <a:r>
                        <a:rPr lang="en-US" sz="1100" b="1" baseline="0" dirty="0" smtClean="0"/>
                        <a:t>and</a:t>
                      </a:r>
                      <a:r>
                        <a:rPr lang="en-US" sz="1100" baseline="0" dirty="0" smtClean="0"/>
                        <a:t> a writing strategy that </a:t>
                      </a:r>
                      <a:r>
                        <a:rPr lang="en-US" sz="1100" b="1" baseline="0" dirty="0" smtClean="0"/>
                        <a:t>clearly establish the criteria for analysis</a:t>
                      </a:r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-demonstrate a </a:t>
                      </a:r>
                      <a:r>
                        <a:rPr lang="en-US" sz="1100" b="1" baseline="0" dirty="0" smtClean="0"/>
                        <a:t>thoughtful</a:t>
                      </a:r>
                      <a:r>
                        <a:rPr lang="en-US" sz="1100" baseline="0" dirty="0" smtClean="0"/>
                        <a:t> analysis of the author’s use of the writing strategy to develop the central idea</a:t>
                      </a:r>
                      <a:endParaRPr lang="en-US" sz="11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-introduce</a:t>
                      </a:r>
                      <a:r>
                        <a:rPr lang="en-US" sz="1100" baseline="0" dirty="0" smtClean="0"/>
                        <a:t> a </a:t>
                      </a:r>
                      <a:r>
                        <a:rPr lang="en-US" sz="1100" b="1" baseline="0" dirty="0" smtClean="0"/>
                        <a:t>clear</a:t>
                      </a:r>
                      <a:r>
                        <a:rPr lang="en-US" sz="1100" baseline="0" dirty="0" smtClean="0"/>
                        <a:t> central idea </a:t>
                      </a:r>
                      <a:r>
                        <a:rPr lang="en-US" sz="1100" b="1" baseline="0" dirty="0" smtClean="0"/>
                        <a:t>and</a:t>
                      </a:r>
                      <a:r>
                        <a:rPr lang="en-US" sz="1100" baseline="0" dirty="0" smtClean="0"/>
                        <a:t> a writing strategy that </a:t>
                      </a:r>
                      <a:r>
                        <a:rPr lang="en-US" sz="1100" b="1" baseline="0" dirty="0" smtClean="0"/>
                        <a:t>establish the criteria for analysis</a:t>
                      </a:r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-demonstrate an </a:t>
                      </a:r>
                      <a:r>
                        <a:rPr lang="en-US" sz="1100" b="1" baseline="0" dirty="0" smtClean="0"/>
                        <a:t>appropriate</a:t>
                      </a:r>
                      <a:r>
                        <a:rPr lang="en-US" sz="1100" baseline="0" dirty="0" smtClean="0"/>
                        <a:t> analysis of the author’s use of the writing strategy to develop the central idea</a:t>
                      </a:r>
                      <a:endParaRPr lang="en-US" sz="11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-introduce a central idea </a:t>
                      </a:r>
                      <a:r>
                        <a:rPr lang="en-US" sz="1100" b="1" dirty="0" smtClean="0"/>
                        <a:t>and/or </a:t>
                      </a:r>
                      <a:r>
                        <a:rPr lang="en-US" sz="1100" dirty="0" smtClean="0"/>
                        <a:t>a writing strategy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-demonstrate</a:t>
                      </a:r>
                      <a:r>
                        <a:rPr lang="en-US" sz="1100" baseline="0" dirty="0" smtClean="0"/>
                        <a:t> a </a:t>
                      </a:r>
                      <a:r>
                        <a:rPr lang="en-US" sz="1100" b="1" baseline="0" dirty="0" smtClean="0"/>
                        <a:t>superficial</a:t>
                      </a:r>
                      <a:r>
                        <a:rPr lang="en-US" sz="1100" baseline="0" dirty="0" smtClean="0"/>
                        <a:t> analysis of the author’s use of the writing strategy to develop the central idea</a:t>
                      </a:r>
                      <a:endParaRPr lang="en-US" sz="11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-introduce</a:t>
                      </a:r>
                      <a:r>
                        <a:rPr lang="en-US" sz="1100" baseline="0" dirty="0" smtClean="0"/>
                        <a:t> a </a:t>
                      </a:r>
                      <a:r>
                        <a:rPr lang="en-US" sz="1100" b="1" baseline="0" dirty="0" smtClean="0"/>
                        <a:t>confused or incomplete</a:t>
                      </a:r>
                      <a:r>
                        <a:rPr lang="en-US" sz="1100" baseline="0" dirty="0" smtClean="0"/>
                        <a:t> central idea </a:t>
                      </a:r>
                      <a:r>
                        <a:rPr lang="en-US" sz="1100" b="1" baseline="0" dirty="0" smtClean="0"/>
                        <a:t>or</a:t>
                      </a:r>
                      <a:r>
                        <a:rPr lang="en-US" sz="1100" baseline="0" dirty="0" smtClean="0"/>
                        <a:t> writing strategy</a:t>
                      </a:r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and/or</a:t>
                      </a:r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-demonstrate a </a:t>
                      </a:r>
                      <a:r>
                        <a:rPr lang="en-US" sz="1100" b="1" baseline="0" dirty="0" smtClean="0"/>
                        <a:t>minimal</a:t>
                      </a:r>
                      <a:r>
                        <a:rPr lang="en-US" sz="1100" baseline="0" dirty="0" smtClean="0"/>
                        <a:t> analysis of the author’s use of the writing strategy to develop the central idea</a:t>
                      </a:r>
                      <a:endParaRPr lang="en-US" sz="1100" dirty="0"/>
                    </a:p>
                  </a:txBody>
                  <a:tcPr marT="45724" marB="45724"/>
                </a:tc>
              </a:tr>
            </a:tbl>
          </a:graphicData>
        </a:graphic>
      </p:graphicFrame>
      <p:pic>
        <p:nvPicPr>
          <p:cNvPr id="2" name="41F724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9BF500-3187-4F79-BA5E-6DD56EC4603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3200" smtClean="0"/>
              <a:t>Part 3- Text Analysis: Exposition</a:t>
            </a:r>
            <a:br>
              <a:rPr lang="en-US" altLang="en-US" sz="3200" smtClean="0"/>
            </a:br>
            <a:r>
              <a:rPr lang="en-US" altLang="en-US" sz="3200" smtClean="0"/>
              <a:t>Rubric Levels: Command of Evidence</a:t>
            </a:r>
            <a:r>
              <a:rPr lang="en-US" altLang="en-US" sz="3600" smtClean="0"/>
              <a:t/>
            </a:r>
            <a:br>
              <a:rPr lang="en-US" altLang="en-US" sz="3600" smtClean="0"/>
            </a:br>
            <a:endParaRPr lang="en-US" altLang="en-US" sz="360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828800"/>
          <a:ext cx="8610600" cy="378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1144235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263877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Command of Evidence:  the</a:t>
                      </a:r>
                      <a:r>
                        <a:rPr lang="en-US" sz="1100" b="1" baseline="0" dirty="0" smtClean="0"/>
                        <a:t> extend to which the response presents evidence from the provided text to support analysis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-present ideas </a:t>
                      </a:r>
                      <a:r>
                        <a:rPr lang="en-US" sz="1100" b="1" dirty="0" smtClean="0"/>
                        <a:t>clearly and consistently</a:t>
                      </a:r>
                      <a:r>
                        <a:rPr lang="en-US" sz="1100" dirty="0" smtClean="0"/>
                        <a:t>, making </a:t>
                      </a:r>
                      <a:r>
                        <a:rPr lang="en-US" sz="1100" b="1" dirty="0" smtClean="0"/>
                        <a:t>effective</a:t>
                      </a:r>
                      <a:r>
                        <a:rPr lang="en-US" sz="1100" dirty="0" smtClean="0"/>
                        <a:t> use of </a:t>
                      </a:r>
                      <a:r>
                        <a:rPr lang="en-US" sz="1100" b="1" dirty="0" smtClean="0"/>
                        <a:t>specific and relevant </a:t>
                      </a:r>
                      <a:r>
                        <a:rPr lang="en-US" sz="1100" dirty="0" smtClean="0"/>
                        <a:t>evidence to </a:t>
                      </a:r>
                      <a:r>
                        <a:rPr lang="en-US" sz="1100" b="1" dirty="0" smtClean="0"/>
                        <a:t>support analysis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-present ideas </a:t>
                      </a:r>
                      <a:r>
                        <a:rPr lang="en-US" sz="1100" b="1" dirty="0" smtClean="0"/>
                        <a:t>sufficiently</a:t>
                      </a:r>
                      <a:r>
                        <a:rPr lang="en-US" sz="1100" dirty="0" smtClean="0"/>
                        <a:t>, making </a:t>
                      </a:r>
                      <a:r>
                        <a:rPr lang="en-US" sz="1100" b="1" dirty="0" smtClean="0"/>
                        <a:t>adequate</a:t>
                      </a:r>
                      <a:r>
                        <a:rPr lang="en-US" sz="1100" dirty="0" smtClean="0"/>
                        <a:t> use of </a:t>
                      </a:r>
                      <a:r>
                        <a:rPr lang="en-US" sz="1100" b="1" dirty="0" smtClean="0"/>
                        <a:t>relevant</a:t>
                      </a:r>
                      <a:r>
                        <a:rPr lang="en-US" sz="1100" dirty="0" smtClean="0"/>
                        <a:t> evidence to </a:t>
                      </a:r>
                      <a:r>
                        <a:rPr lang="en-US" sz="1100" b="1" dirty="0" smtClean="0"/>
                        <a:t>support analysis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-present ideas </a:t>
                      </a:r>
                      <a:r>
                        <a:rPr lang="en-US" sz="1100" b="1" dirty="0" smtClean="0"/>
                        <a:t>inconsistently,</a:t>
                      </a:r>
                      <a:r>
                        <a:rPr lang="en-US" sz="1100" b="1" baseline="0" dirty="0" smtClean="0"/>
                        <a:t> inadequately, and/or inaccurately </a:t>
                      </a:r>
                      <a:r>
                        <a:rPr lang="en-US" sz="1100" baseline="0" dirty="0" smtClean="0"/>
                        <a:t>in an attempt to </a:t>
                      </a:r>
                      <a:r>
                        <a:rPr lang="en-US" sz="1100" b="1" baseline="0" dirty="0" smtClean="0"/>
                        <a:t>support analysis</a:t>
                      </a:r>
                      <a:r>
                        <a:rPr lang="en-US" sz="1100" baseline="0" dirty="0" smtClean="0"/>
                        <a:t>, making use of </a:t>
                      </a:r>
                      <a:r>
                        <a:rPr lang="en-US" sz="1100" b="1" baseline="0" dirty="0" smtClean="0"/>
                        <a:t>some evidence that may be irrelevant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-present </a:t>
                      </a:r>
                      <a:r>
                        <a:rPr lang="en-US" sz="1100" b="1" dirty="0" smtClean="0"/>
                        <a:t>little or no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aseline="0" dirty="0" smtClean="0"/>
                        <a:t>evidence from the text</a:t>
                      </a:r>
                      <a:endParaRPr lang="en-US" sz="1100" dirty="0"/>
                    </a:p>
                  </a:txBody>
                  <a:tcPr marT="45724" marB="45724"/>
                </a:tc>
              </a:tr>
            </a:tbl>
          </a:graphicData>
        </a:graphic>
      </p:graphicFrame>
      <p:pic>
        <p:nvPicPr>
          <p:cNvPr id="2" name="7CB926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5767AA-090A-425C-BA92-829B9A5DF0C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Part 3- Text Analysis: Exposition</a:t>
            </a:r>
            <a:br>
              <a:rPr lang="en-US" altLang="en-US" sz="3200" smtClean="0"/>
            </a:br>
            <a:r>
              <a:rPr lang="en-US" altLang="en-US" sz="3200" smtClean="0"/>
              <a:t>Rubric Levels: Coherence, Organization, and Style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828800"/>
          <a:ext cx="8610600" cy="391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1144243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2773707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Coherence, Organization, and Style:  the extent to which the response logically organizes complex ideas, concepts,</a:t>
                      </a:r>
                      <a:r>
                        <a:rPr lang="en-US" sz="1100" b="1" baseline="0" dirty="0" smtClean="0"/>
                        <a:t> and information using formal style and precise language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-exhibit </a:t>
                      </a:r>
                      <a:r>
                        <a:rPr lang="en-US" sz="1100" b="1" dirty="0" smtClean="0"/>
                        <a:t>logical</a:t>
                      </a:r>
                      <a:r>
                        <a:rPr lang="en-US" sz="1100" baseline="0" dirty="0" smtClean="0"/>
                        <a:t> organization of ideas and information to create a </a:t>
                      </a:r>
                      <a:r>
                        <a:rPr lang="en-US" sz="1100" b="1" baseline="0" dirty="0" smtClean="0"/>
                        <a:t>cohesive and coherent</a:t>
                      </a:r>
                      <a:r>
                        <a:rPr lang="en-US" sz="1100" baseline="0" dirty="0" smtClean="0"/>
                        <a:t> response</a:t>
                      </a:r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/>
                        <a:t>establish and maintain </a:t>
                      </a:r>
                      <a:r>
                        <a:rPr lang="en-US" sz="1100" baseline="0" dirty="0" smtClean="0"/>
                        <a:t>a formal style, using </a:t>
                      </a:r>
                      <a:r>
                        <a:rPr lang="en-US" sz="1100" b="1" baseline="0" dirty="0" smtClean="0"/>
                        <a:t>precise language and sound structure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-exhibit </a:t>
                      </a:r>
                      <a:r>
                        <a:rPr lang="en-US" sz="1100" b="1" dirty="0" smtClean="0"/>
                        <a:t>acceptable</a:t>
                      </a:r>
                      <a:r>
                        <a:rPr lang="en-US" sz="1100" dirty="0" smtClean="0"/>
                        <a:t> organization</a:t>
                      </a:r>
                      <a:r>
                        <a:rPr lang="en-US" sz="1100" baseline="0" dirty="0" smtClean="0"/>
                        <a:t> of ideas and information to create a </a:t>
                      </a:r>
                      <a:r>
                        <a:rPr lang="en-US" sz="1100" b="1" baseline="0" dirty="0" smtClean="0"/>
                        <a:t>coherent</a:t>
                      </a:r>
                      <a:r>
                        <a:rPr lang="en-US" sz="1100" baseline="0" dirty="0" smtClean="0"/>
                        <a:t> response</a:t>
                      </a:r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/>
                        <a:t>establish and maintain </a:t>
                      </a:r>
                      <a:r>
                        <a:rPr lang="en-US" sz="1100" baseline="0" dirty="0" smtClean="0"/>
                        <a:t>a formal style, using </a:t>
                      </a:r>
                      <a:r>
                        <a:rPr lang="en-US" sz="1100" b="1" baseline="0" dirty="0" smtClean="0"/>
                        <a:t>appropriate language and structure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-exhibit </a:t>
                      </a:r>
                      <a:r>
                        <a:rPr lang="en-US" sz="1100" b="1" dirty="0" smtClean="0"/>
                        <a:t>inconsistent</a:t>
                      </a:r>
                      <a:r>
                        <a:rPr lang="en-US" sz="1100" dirty="0" smtClean="0"/>
                        <a:t> organization of ideas and information,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="1" baseline="0" dirty="0" smtClean="0"/>
                        <a:t>failing to create a coherent </a:t>
                      </a:r>
                      <a:r>
                        <a:rPr lang="en-US" sz="1100" baseline="0" dirty="0" smtClean="0"/>
                        <a:t>response</a:t>
                      </a:r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</a:t>
                      </a:r>
                      <a:r>
                        <a:rPr lang="en-US" sz="1100" b="1" baseline="0" dirty="0" smtClean="0"/>
                        <a:t>lack</a:t>
                      </a:r>
                      <a:r>
                        <a:rPr lang="en-US" sz="1100" baseline="0" dirty="0" smtClean="0"/>
                        <a:t> a formal style, using </a:t>
                      </a:r>
                      <a:r>
                        <a:rPr lang="en-US" sz="1100" b="1" baseline="0" dirty="0" smtClean="0"/>
                        <a:t>language that is basic, inappropriate, or imprecise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-exhibit </a:t>
                      </a:r>
                      <a:r>
                        <a:rPr lang="en-US" sz="1100" b="1" dirty="0" smtClean="0"/>
                        <a:t>little</a:t>
                      </a:r>
                      <a:r>
                        <a:rPr lang="en-US" sz="1100" dirty="0" smtClean="0"/>
                        <a:t> organization of ideas and information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-use language</a:t>
                      </a:r>
                      <a:r>
                        <a:rPr lang="en-US" sz="1100" baseline="0" dirty="0" smtClean="0"/>
                        <a:t> that is </a:t>
                      </a:r>
                      <a:r>
                        <a:rPr lang="en-US" sz="1100" b="1" baseline="0" dirty="0" smtClean="0"/>
                        <a:t>predominantly incoherent, inappropriate, or copied directly from the task or text</a:t>
                      </a:r>
                    </a:p>
                    <a:p>
                      <a:endParaRPr lang="en-US" sz="1100" baseline="0" dirty="0" smtClean="0"/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-are </a:t>
                      </a:r>
                      <a:r>
                        <a:rPr lang="en-US" sz="1100" b="1" baseline="0" dirty="0" smtClean="0"/>
                        <a:t>minimal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b="1" baseline="0" dirty="0" smtClean="0"/>
                        <a:t>making assessment unreliable</a:t>
                      </a:r>
                      <a:endParaRPr lang="en-US" sz="1100" b="1" dirty="0"/>
                    </a:p>
                  </a:txBody>
                  <a:tcPr marT="45724" marB="45724"/>
                </a:tc>
              </a:tr>
            </a:tbl>
          </a:graphicData>
        </a:graphic>
      </p:graphicFrame>
      <p:pic>
        <p:nvPicPr>
          <p:cNvPr id="3" name="72BD29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89EB7A-BBCF-4B1E-B99E-9605D039325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sz="3200" smtClean="0"/>
              <a:t>Part 3- Text Analysis: Exposition</a:t>
            </a:r>
            <a:br>
              <a:rPr lang="en-US" altLang="en-US" sz="3200" smtClean="0"/>
            </a:br>
            <a:r>
              <a:rPr lang="en-US" altLang="en-US" sz="3200" smtClean="0"/>
              <a:t>Rubric Levels: Control of Conventions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828800"/>
          <a:ext cx="8610600" cy="378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1144235"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Responses at this Level: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263877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Control of Conventions:</a:t>
                      </a:r>
                      <a:r>
                        <a:rPr lang="en-US" sz="1100" b="1" baseline="0" dirty="0" smtClean="0"/>
                        <a:t>  the extent to which the response demonstrates command of conventions of standard English grammar, usage, capitalization, punctuation, and spelling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-demonstrate </a:t>
                      </a:r>
                      <a:r>
                        <a:rPr lang="en-US" sz="1100" b="1" dirty="0" smtClean="0"/>
                        <a:t>control</a:t>
                      </a:r>
                      <a:r>
                        <a:rPr lang="en-US" sz="1100" dirty="0" smtClean="0"/>
                        <a:t> of the conventions with </a:t>
                      </a:r>
                      <a:r>
                        <a:rPr lang="en-US" sz="1100" b="1" dirty="0" smtClean="0"/>
                        <a:t>infrequent</a:t>
                      </a:r>
                      <a:r>
                        <a:rPr lang="en-US" sz="1100" baseline="0" dirty="0" smtClean="0"/>
                        <a:t> errors</a:t>
                      </a:r>
                      <a:endParaRPr lang="en-US" sz="11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-demonstrate </a:t>
                      </a:r>
                      <a:r>
                        <a:rPr lang="en-US" sz="1100" b="1" dirty="0" smtClean="0"/>
                        <a:t>partial</a:t>
                      </a:r>
                      <a:r>
                        <a:rPr lang="en-US" sz="1100" dirty="0" smtClean="0"/>
                        <a:t> control of conventions with </a:t>
                      </a:r>
                      <a:r>
                        <a:rPr lang="en-US" sz="1100" b="1" dirty="0" smtClean="0"/>
                        <a:t>occasional</a:t>
                      </a:r>
                      <a:r>
                        <a:rPr lang="en-US" sz="1100" dirty="0" smtClean="0"/>
                        <a:t> errors that </a:t>
                      </a:r>
                      <a:r>
                        <a:rPr lang="en-US" sz="1100" b="1" dirty="0" smtClean="0"/>
                        <a:t>do not hinder comprehension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-demonstrate </a:t>
                      </a:r>
                      <a:r>
                        <a:rPr lang="en-US" sz="1100" b="1" dirty="0" smtClean="0"/>
                        <a:t>emerging</a:t>
                      </a:r>
                      <a:r>
                        <a:rPr lang="en-US" sz="1100" baseline="0" dirty="0" smtClean="0"/>
                        <a:t> control of conventions with </a:t>
                      </a:r>
                      <a:r>
                        <a:rPr lang="en-US" sz="1100" b="1" baseline="0" dirty="0" smtClean="0"/>
                        <a:t>some errors that hinder comprehension</a:t>
                      </a:r>
                      <a:endParaRPr lang="en-US" sz="1100" b="1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-demonstrate a </a:t>
                      </a:r>
                      <a:r>
                        <a:rPr lang="en-US" sz="1100" b="1" dirty="0" smtClean="0"/>
                        <a:t>lack</a:t>
                      </a:r>
                      <a:r>
                        <a:rPr lang="en-US" sz="1100" baseline="0" dirty="0" smtClean="0"/>
                        <a:t> of control of conventions with </a:t>
                      </a:r>
                      <a:r>
                        <a:rPr lang="en-US" sz="1100" b="1" baseline="0" dirty="0" smtClean="0"/>
                        <a:t>frequent errors that make comprehension difficult</a:t>
                      </a:r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100" baseline="0" dirty="0" smtClean="0"/>
                        <a:t>-are </a:t>
                      </a:r>
                      <a:r>
                        <a:rPr lang="en-US" sz="1100" b="1" baseline="0" dirty="0" smtClean="0"/>
                        <a:t>minimal, making assessment of conventions unreliable</a:t>
                      </a:r>
                      <a:endParaRPr lang="en-US" sz="1100" b="1" dirty="0"/>
                    </a:p>
                  </a:txBody>
                  <a:tcPr marT="45724" marB="45724"/>
                </a:tc>
              </a:tr>
            </a:tbl>
          </a:graphicData>
        </a:graphic>
      </p:graphicFrame>
      <p:pic>
        <p:nvPicPr>
          <p:cNvPr id="3" name="FA1F33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Section 4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467600" cy="1066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Sample Student Responses for the 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Part 3- Text-Analysis: Exposition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Task</a:t>
            </a:r>
          </a:p>
        </p:txBody>
      </p:sp>
      <p:pic>
        <p:nvPicPr>
          <p:cNvPr id="2" name="A6D834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Directions for Reviewing Anchor and Practice Papers</a:t>
            </a:r>
            <a:r>
              <a:rPr lang="en-US" altLang="en-US" smtClean="0"/>
              <a:t>	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Briefly review the text, </a:t>
            </a:r>
            <a:r>
              <a:rPr lang="en-US" altLang="en-US" sz="2400" i="1" smtClean="0"/>
              <a:t>John F. Kennedy Inaugural Address</a:t>
            </a:r>
            <a:endParaRPr lang="en-US" altLang="en-US" sz="2400" smtClean="0"/>
          </a:p>
          <a:p>
            <a:endParaRPr lang="en-US" altLang="en-US" sz="2400" smtClean="0"/>
          </a:p>
          <a:p>
            <a:r>
              <a:rPr lang="en-US" altLang="en-US" sz="2400" smtClean="0"/>
              <a:t>Review each Anchor Paper one at a time along with its accompanying annotation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When review of the Anchor Papers is completed, score each of the 5 Practice Papers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Compare your scores with the Practice Paper Annotations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8827BE-FFE4-42C4-95A0-77450685258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" name="499F34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Sample Responses:</a:t>
            </a:r>
            <a:br>
              <a:rPr lang="en-US" altLang="en-US" sz="3600" smtClean="0"/>
            </a:br>
            <a:r>
              <a:rPr lang="en-US" altLang="en-US" sz="3600" smtClean="0"/>
              <a:t>Anchor and Practice Papers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400" smtClean="0"/>
          </a:p>
          <a:p>
            <a:r>
              <a:rPr lang="en-US" altLang="en-US" sz="2400" smtClean="0"/>
              <a:t>Anchor papers are examples of student responses at particular score points.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Practice papers are used to confirm that scorers understand the rubric and scoring rationale.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Annotations are commentaries that explain the holistically assigned score point. 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C39092-4F22-44E7-9D4E-CE62E81C589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" name="8C0135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altLang="en-US" smtClean="0"/>
              <a:t>Anchor Papers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F22705-0FA8-4F35-B1E4-FF806207DA3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" name="B10338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2DB60-685A-42E5-9E7D-766BCE4C7007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3277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4 – A</a:t>
            </a:r>
          </a:p>
        </p:txBody>
      </p:sp>
      <p:pic>
        <p:nvPicPr>
          <p:cNvPr id="327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838200"/>
            <a:ext cx="782796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6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68371D-DF0E-4225-8185-83D58E3E4A9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3379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4 – A</a:t>
            </a:r>
          </a:p>
        </p:txBody>
      </p:sp>
      <p:pic>
        <p:nvPicPr>
          <p:cNvPr id="3379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90575"/>
            <a:ext cx="7827963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88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Materials Needed for </a:t>
            </a:r>
            <a:br>
              <a:rPr lang="en-US" altLang="en-US" sz="3600" smtClean="0"/>
            </a:br>
            <a:r>
              <a:rPr lang="en-US" altLang="en-US" sz="3600" smtClean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Part 3 Teacher’s Packet includes: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Task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Sample Text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Rubric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Anchor Set Papers with Annotations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Practice Set Papers with Annotations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0" indent="0" algn="ctr">
              <a:buSzPct val="100000"/>
              <a:buFontTx/>
              <a:buNone/>
              <a:defRPr/>
            </a:pPr>
            <a:r>
              <a:rPr lang="en-US" sz="2400" dirty="0" smtClean="0"/>
              <a:t>(The Teacher’s Packet is posted with this webcast.)</a:t>
            </a:r>
            <a:endParaRPr lang="en-US" sz="2400" dirty="0"/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D20A0B-6128-4DFF-9483-C095FE9922F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909B6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068B17-A62A-4C6C-9069-5731700452BF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3482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4 – A</a:t>
            </a:r>
          </a:p>
        </p:txBody>
      </p:sp>
      <p:pic>
        <p:nvPicPr>
          <p:cNvPr id="348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776288"/>
            <a:ext cx="7673975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4- A Annotation</a:t>
            </a:r>
          </a:p>
        </p:txBody>
      </p:sp>
      <p:pic>
        <p:nvPicPr>
          <p:cNvPr id="35843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6C247B-9E7E-4ABE-87A8-C38E098FEF2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10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10" name="FD8F38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9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BBA347-CFEB-4D93-991B-475148C4E0E2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3686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4 – B</a:t>
            </a:r>
          </a:p>
        </p:txBody>
      </p:sp>
      <p:pic>
        <p:nvPicPr>
          <p:cNvPr id="3686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725488"/>
            <a:ext cx="7296150" cy="57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469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6A0CB5-E148-4A26-9D67-89947E16214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789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4 – B</a:t>
            </a:r>
          </a:p>
        </p:txBody>
      </p:sp>
      <p:pic>
        <p:nvPicPr>
          <p:cNvPr id="378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85800"/>
            <a:ext cx="729615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87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4- B Annotation </a:t>
            </a:r>
          </a:p>
        </p:txBody>
      </p:sp>
      <p:pic>
        <p:nvPicPr>
          <p:cNvPr id="38915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505200" cy="4535488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A5306E-F187-4E9D-9693-C7E37F54B13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8918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12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6" name="C8B01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7163DD-308A-4D59-A199-62E322285C0C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3994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A</a:t>
            </a:r>
          </a:p>
        </p:txBody>
      </p:sp>
      <p:pic>
        <p:nvPicPr>
          <p:cNvPr id="3994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749300"/>
            <a:ext cx="7580312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84303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F88223-36B4-486A-957B-D4EB612693D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409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A</a:t>
            </a:r>
          </a:p>
        </p:txBody>
      </p:sp>
      <p:pic>
        <p:nvPicPr>
          <p:cNvPr id="409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80313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106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24DF2F-5DBE-4B3D-9093-D4C3E4FB98AD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4198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A</a:t>
            </a:r>
          </a:p>
        </p:txBody>
      </p:sp>
      <p:pic>
        <p:nvPicPr>
          <p:cNvPr id="4198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3900"/>
            <a:ext cx="75755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96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 3- Part 3- Level 3- A Annotation</a:t>
            </a:r>
          </a:p>
        </p:txBody>
      </p:sp>
      <p:pic>
        <p:nvPicPr>
          <p:cNvPr id="43011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081478-C167-4147-B6C9-14E7B5EA71B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3014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15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3" name="955B4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567CEB-CDFF-4BEB-B1C1-DA75466485F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440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B</a:t>
            </a:r>
          </a:p>
        </p:txBody>
      </p:sp>
      <p:pic>
        <p:nvPicPr>
          <p:cNvPr id="4403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685800"/>
            <a:ext cx="718185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426F6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Section 1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467600" cy="1066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Blueprint of the 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Part 3- Text-Analysis: Exposition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Task</a:t>
            </a:r>
          </a:p>
        </p:txBody>
      </p:sp>
      <p:pic>
        <p:nvPicPr>
          <p:cNvPr id="2" name="A6677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960868-2CD5-4BD0-A811-F031069A8814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4506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B</a:t>
            </a:r>
          </a:p>
        </p:txBody>
      </p:sp>
      <p:pic>
        <p:nvPicPr>
          <p:cNvPr id="450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00100"/>
            <a:ext cx="71818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97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3- B Annotation</a:t>
            </a:r>
          </a:p>
        </p:txBody>
      </p:sp>
      <p:pic>
        <p:nvPicPr>
          <p:cNvPr id="46083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F45D5B-7C35-42E8-8BFB-C62BBA8BC4D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6086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17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3" name="CEDA7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53F0B4-F06B-48BE-B86E-96316B885C1A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4710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C</a:t>
            </a:r>
          </a:p>
        </p:txBody>
      </p:sp>
      <p:pic>
        <p:nvPicPr>
          <p:cNvPr id="4710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40251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D1F9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281A47-BABB-43A5-8A4E-199D5042B866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4813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3 – C</a:t>
            </a:r>
          </a:p>
        </p:txBody>
      </p:sp>
      <p:pic>
        <p:nvPicPr>
          <p:cNvPr id="4813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823913"/>
            <a:ext cx="740251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76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3- C Annotation</a:t>
            </a:r>
          </a:p>
        </p:txBody>
      </p:sp>
      <p:pic>
        <p:nvPicPr>
          <p:cNvPr id="49155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A59178-7865-4B31-94EA-ECE61991D8F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9158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19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7" name="85D410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4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FE51C7-6998-48E5-99D7-0240D827D09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5018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2 – A</a:t>
            </a:r>
          </a:p>
        </p:txBody>
      </p:sp>
      <p:pic>
        <p:nvPicPr>
          <p:cNvPr id="5018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454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8EC13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C7827C-6164-4364-8CA0-46BE568C0134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5120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2 – A</a:t>
            </a:r>
          </a:p>
        </p:txBody>
      </p:sp>
      <p:pic>
        <p:nvPicPr>
          <p:cNvPr id="5120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54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99415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1121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2- A  Annotation</a:t>
            </a:r>
          </a:p>
        </p:txBody>
      </p:sp>
      <p:pic>
        <p:nvPicPr>
          <p:cNvPr id="52227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A15745-900E-4835-BC2D-C85D689C7DB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21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6" name="4B9E13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2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80E571-A654-442D-B6E1-F1E3BC501F2D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5325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2 – B</a:t>
            </a:r>
          </a:p>
        </p:txBody>
      </p:sp>
      <p:pic>
        <p:nvPicPr>
          <p:cNvPr id="5325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 b="2307"/>
          <a:stretch>
            <a:fillRect/>
          </a:stretch>
        </p:blipFill>
        <p:spPr bwMode="auto">
          <a:xfrm>
            <a:off x="914400" y="685800"/>
            <a:ext cx="729297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1CA17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2- B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pic>
        <p:nvPicPr>
          <p:cNvPr id="54275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70396F-E0A1-446E-8592-E41BCB847E5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4278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23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2" name="046A18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5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z="3600" smtClean="0"/>
              <a:t/>
            </a:r>
            <a:br>
              <a:rPr lang="en-US" altLang="en-US" sz="3600" smtClean="0"/>
            </a:br>
            <a:r>
              <a:rPr lang="en-US" altLang="en-US" sz="3200" smtClean="0"/>
              <a:t>Part 3- Text Analysis: Exposition</a:t>
            </a:r>
            <a:br>
              <a:rPr lang="en-US" altLang="en-US" sz="3200" smtClean="0"/>
            </a:br>
            <a:r>
              <a:rPr lang="en-US" altLang="en-US" sz="3200" smtClean="0"/>
              <a:t>Blueprint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en-US" altLang="en-US" sz="28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EngageNY.org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3E13D4-568E-4E71-8E7D-11733F4E697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600200"/>
          <a:ext cx="8382002" cy="478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057"/>
                <a:gridCol w="1695236"/>
                <a:gridCol w="1695236"/>
                <a:gridCol w="1789416"/>
                <a:gridCol w="1601057"/>
              </a:tblGrid>
              <a:tr h="127768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Test Part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Suggested Time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Standards Addressed </a:t>
                      </a:r>
                      <a:endParaRPr lang="en-US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Text Description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Student Task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1" marB="45711"/>
                </a:tc>
              </a:tr>
              <a:tr h="3505450"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 3 </a:t>
                      </a:r>
                    </a:p>
                    <a:p>
                      <a:endParaRPr lang="en-US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 Analysis:</a:t>
                      </a: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Exposition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  <a:endParaRPr lang="en-US" sz="16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minutes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6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RL.1-6, 10</a:t>
                      </a: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RI.1‐6, 8-10</a:t>
                      </a: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W.2, 4, 9</a:t>
                      </a: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L.1‐6</a:t>
                      </a:r>
                      <a:endParaRPr lang="en-US" sz="1200" b="1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text</a:t>
                      </a:r>
                    </a:p>
                    <a:p>
                      <a:endParaRPr lang="en-US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 to approximately 1,000 words </a:t>
                      </a:r>
                    </a:p>
                    <a:p>
                      <a:endParaRPr lang="en-US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Each test will contain one literature or one informational text. </a:t>
                      </a:r>
                      <a:endParaRPr lang="en-US" sz="1200" b="1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Students will perform a close</a:t>
                      </a:r>
                    </a:p>
                    <a:p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reading of the text and write a two-to-three paragraph expository response that identifies a central idea in the text and analyses how the author’s use of one writing strategy (literary element or literary technique or rhetorical device) develops this central idea.</a:t>
                      </a:r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14" name="8B6714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4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0FCD9F-4C72-4B7B-A00B-A2A8DD5DF5EF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5530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2 – C</a:t>
            </a:r>
          </a:p>
        </p:txBody>
      </p:sp>
      <p:pic>
        <p:nvPicPr>
          <p:cNvPr id="5530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/>
          <a:stretch>
            <a:fillRect/>
          </a:stretch>
        </p:blipFill>
        <p:spPr bwMode="auto">
          <a:xfrm>
            <a:off x="914400" y="752475"/>
            <a:ext cx="7288213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411B27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2- C 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12CAB6-236A-4F7C-A8EB-BF0A8E4AEB3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25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56326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FD3928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3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B87292-8246-46F8-8D8D-6AAE30C85F6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5734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1 – A</a:t>
            </a:r>
          </a:p>
        </p:txBody>
      </p:sp>
      <p:pic>
        <p:nvPicPr>
          <p:cNvPr id="5734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14400"/>
            <a:ext cx="7186612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72230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1- A 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946F30-0BDE-4A31-BE82-C5A06AFA356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27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58374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2E9D30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791C8-F6BF-496A-9D49-961BC93F328B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5939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1 – B</a:t>
            </a:r>
          </a:p>
        </p:txBody>
      </p:sp>
      <p:pic>
        <p:nvPicPr>
          <p:cNvPr id="5939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2183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66431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1- B Annotation</a:t>
            </a:r>
          </a:p>
        </p:txBody>
      </p:sp>
      <p:pic>
        <p:nvPicPr>
          <p:cNvPr id="60419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8889C4-539D-44B2-8AEA-676C7CB4261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0422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29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2" name="28B632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55F904-5B1F-4077-9A93-6FEE3C760D2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144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Level 1 – C</a:t>
            </a:r>
          </a:p>
        </p:txBody>
      </p:sp>
      <p:pic>
        <p:nvPicPr>
          <p:cNvPr id="6144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44538"/>
            <a:ext cx="734695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56433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Level 1- C 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A1D68A-08B0-4C59-9B5D-BE23B8D513E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2469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31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62470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FB6033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2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CDE8CE-1E39-42D4-878A-112F14EAAE68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349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Anchor Paper – Part 3 –  0 </a:t>
            </a:r>
          </a:p>
        </p:txBody>
      </p:sp>
      <p:pic>
        <p:nvPicPr>
          <p:cNvPr id="6349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769938"/>
            <a:ext cx="721360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3"/>
          <p:cNvSpPr txBox="1">
            <a:spLocks noChangeArrowheads="1"/>
          </p:cNvSpPr>
          <p:nvPr/>
        </p:nvSpPr>
        <p:spPr bwMode="auto">
          <a:xfrm>
            <a:off x="3597275" y="273050"/>
            <a:ext cx="4397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4" name="C8E934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Anchor Paper- Part 3- 0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A418B0-CCF1-4228-A759-D795B615159B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64517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3497263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8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33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2" name="1FDD34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Section 2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467600" cy="1066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Part 3- Text-Analysis: Exposition</a:t>
            </a:r>
          </a:p>
          <a:p>
            <a:pPr eaLnBrk="1" hangingPunct="1"/>
            <a:r>
              <a:rPr lang="en-US" altLang="en-US" sz="2400" smtClean="0">
                <a:solidFill>
                  <a:schemeClr val="tx1"/>
                </a:solidFill>
              </a:rPr>
              <a:t>Task</a:t>
            </a:r>
          </a:p>
        </p:txBody>
      </p:sp>
      <p:pic>
        <p:nvPicPr>
          <p:cNvPr id="2" name="76D914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altLang="en-US" smtClean="0"/>
              <a:t>Practice Papers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16EC7-E219-49F1-8BDC-983AD148419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1828800" y="5715000"/>
            <a:ext cx="545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(Please refer to page 34 of your Teacher’s Packet.) </a:t>
            </a:r>
          </a:p>
        </p:txBody>
      </p:sp>
      <p:pic>
        <p:nvPicPr>
          <p:cNvPr id="2" name="A4E134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6069AC-DE7D-41BC-B8E7-492B29C8FA93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65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A</a:t>
            </a:r>
          </a:p>
        </p:txBody>
      </p:sp>
      <p:pic>
        <p:nvPicPr>
          <p:cNvPr id="6656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609600"/>
            <a:ext cx="62769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6F35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F706F2-ABC5-436F-A4B5-2763B45BD944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758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B</a:t>
            </a:r>
          </a:p>
        </p:txBody>
      </p:sp>
      <p:pic>
        <p:nvPicPr>
          <p:cNvPr id="675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47725"/>
            <a:ext cx="73914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35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E5C2DB-1C4F-41F3-A81A-65DE1F0E0C7F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861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B</a:t>
            </a:r>
          </a:p>
        </p:txBody>
      </p:sp>
      <p:pic>
        <p:nvPicPr>
          <p:cNvPr id="686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0875"/>
            <a:ext cx="73914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320040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1051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39F5C-F801-4840-8E3C-BD8821E671B7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96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B</a:t>
            </a:r>
          </a:p>
        </p:txBody>
      </p:sp>
      <p:pic>
        <p:nvPicPr>
          <p:cNvPr id="6963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16763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320040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1067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BC3D5D-B206-4F32-ACC5-BC75117DA93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7066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C</a:t>
            </a:r>
          </a:p>
        </p:txBody>
      </p:sp>
      <p:pic>
        <p:nvPicPr>
          <p:cNvPr id="706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12788"/>
            <a:ext cx="73215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4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41D42B-F274-4BEA-94C7-7E323548E648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7168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D</a:t>
            </a:r>
          </a:p>
        </p:txBody>
      </p:sp>
      <p:pic>
        <p:nvPicPr>
          <p:cNvPr id="7168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29488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015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C79E98-A4A9-4D49-BE7D-391C4734A927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7270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D</a:t>
            </a:r>
          </a:p>
        </p:txBody>
      </p:sp>
      <p:pic>
        <p:nvPicPr>
          <p:cNvPr id="7270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5175"/>
            <a:ext cx="732948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Box 5"/>
          <p:cNvSpPr txBox="1">
            <a:spLocks noChangeArrowheads="1"/>
          </p:cNvSpPr>
          <p:nvPr/>
        </p:nvSpPr>
        <p:spPr bwMode="auto">
          <a:xfrm>
            <a:off x="320040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956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90908-8DEB-474A-A81A-420E5FB07F38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7373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D</a:t>
            </a:r>
          </a:p>
        </p:txBody>
      </p:sp>
      <p:pic>
        <p:nvPicPr>
          <p:cNvPr id="737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762000"/>
            <a:ext cx="72739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Box 5"/>
          <p:cNvSpPr txBox="1">
            <a:spLocks noChangeArrowheads="1"/>
          </p:cNvSpPr>
          <p:nvPr/>
        </p:nvSpPr>
        <p:spPr bwMode="auto">
          <a:xfrm>
            <a:off x="312420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099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6D5A17-893C-409C-92A4-06B7038833C5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7475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E</a:t>
            </a:r>
          </a:p>
        </p:txBody>
      </p:sp>
      <p:pic>
        <p:nvPicPr>
          <p:cNvPr id="747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185"/>
          <a:stretch>
            <a:fillRect/>
          </a:stretch>
        </p:blipFill>
        <p:spPr bwMode="auto">
          <a:xfrm>
            <a:off x="985838" y="914400"/>
            <a:ext cx="71675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Directions for Reviewing Sample Text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400" smtClean="0"/>
          </a:p>
          <a:p>
            <a:r>
              <a:rPr lang="en-US" altLang="en-US" sz="2400" smtClean="0"/>
              <a:t>Read the text </a:t>
            </a:r>
            <a:r>
              <a:rPr lang="en-US" altLang="en-US" sz="2400" i="1" smtClean="0"/>
              <a:t>John F. Kennedy Inaugural Address </a:t>
            </a:r>
            <a:r>
              <a:rPr lang="en-US" altLang="en-US" sz="2400" smtClean="0"/>
              <a:t>independently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Plan a response based on the Part 3 Sample Task</a:t>
            </a:r>
          </a:p>
          <a:p>
            <a:endParaRPr lang="en-US" altLang="en-US" sz="2400" smtClean="0"/>
          </a:p>
          <a:p>
            <a:r>
              <a:rPr lang="en-US" altLang="en-US" sz="2400" smtClean="0"/>
              <a:t>Compare responses </a:t>
            </a:r>
          </a:p>
          <a:p>
            <a:endParaRPr lang="en-US" altLang="en-US" sz="2400" smtClean="0"/>
          </a:p>
          <a:p>
            <a:endParaRPr lang="en-US" alt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1F30A3-152F-46BD-B5EF-91E06BDC7E6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7CEA15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8F0D34-B78F-4046-A235-D3639CCB351A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7578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1600" smtClean="0"/>
              <a:t>Practice Paper – Part 3 – E</a:t>
            </a:r>
          </a:p>
        </p:txBody>
      </p:sp>
      <p:pic>
        <p:nvPicPr>
          <p:cNvPr id="757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6756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5"/>
          <p:cNvSpPr txBox="1">
            <a:spLocks noChangeArrowheads="1"/>
          </p:cNvSpPr>
          <p:nvPr/>
        </p:nvSpPr>
        <p:spPr bwMode="auto">
          <a:xfrm>
            <a:off x="3124200" y="273050"/>
            <a:ext cx="121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(continued)</a:t>
            </a:r>
          </a:p>
        </p:txBody>
      </p:sp>
    </p:spTree>
  </p:cSld>
  <p:clrMapOvr>
    <a:masterClrMapping/>
  </p:clrMapOvr>
  <p:transition spd="slow" advTm="1117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334963"/>
          </a:xfrm>
        </p:spPr>
        <p:txBody>
          <a:bodyPr/>
          <a:lstStyle/>
          <a:p>
            <a:r>
              <a:rPr lang="en-US" altLang="en-US" smtClean="0"/>
              <a:t>Practice Paper </a:t>
            </a:r>
            <a:br>
              <a:rPr lang="en-US" altLang="en-US" smtClean="0"/>
            </a:br>
            <a:r>
              <a:rPr lang="en-US" altLang="en-US" smtClean="0"/>
              <a:t>Annotations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29AE95-2A5F-4349-9579-68CE638D4E4F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24FF36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Practice Paper- Part 3- A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BC4C1F-ADB9-482E-98B7-ECF16B2C2E96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77829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30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41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10" name="864136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Practice Paper- Part 3- B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C1422F-29DE-4F31-89A8-B3CDB1189C2C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78853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4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42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2" name="920D38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5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Practice Paper- Part 3- C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EngageNY.org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4D4F2A-4297-4CA5-BEA3-7A34F2060E6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79877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78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43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7" name="574640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4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Practice Paper- Part 3- D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E97FEB-8736-493B-B7B4-D8356E658C7A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80901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902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44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8" name="5A1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1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Practice Paper- Part 3- E </a:t>
            </a:r>
            <a:br>
              <a:rPr lang="en-US" altLang="en-US" sz="3200" smtClean="0"/>
            </a:br>
            <a:r>
              <a:rPr lang="en-US" altLang="en-US" sz="3200" smtClean="0"/>
              <a:t>Annotation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DB85F-E363-45A9-9F25-262A6CBE3685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81925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475" y="1600200"/>
            <a:ext cx="3498850" cy="452596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26" name="TextBox 1"/>
          <p:cNvSpPr txBox="1">
            <a:spLocks noChangeArrowheads="1"/>
          </p:cNvSpPr>
          <p:nvPr/>
        </p:nvSpPr>
        <p:spPr bwMode="auto">
          <a:xfrm>
            <a:off x="4437063" y="2743200"/>
            <a:ext cx="449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Please refer to page 45 of your Teacher’s Packet.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11" name="12D52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5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2362200"/>
          </a:xfrm>
        </p:spPr>
        <p:txBody>
          <a:bodyPr/>
          <a:lstStyle/>
          <a:p>
            <a:r>
              <a:rPr lang="en-US" altLang="en-US" sz="4000" smtClean="0"/>
              <a:t>Thank You!</a:t>
            </a:r>
            <a:endParaRPr lang="en-US" altLang="en-US" sz="3200" smtClean="0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763000" cy="36877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400" smtClean="0"/>
              <a:t>Questions regarding this webcast may be forwarded to </a:t>
            </a:r>
          </a:p>
          <a:p>
            <a:pPr marL="0" indent="0" algn="ctr">
              <a:buFontTx/>
              <a:buNone/>
            </a:pPr>
            <a:endParaRPr lang="en-US" altLang="en-US" sz="2400" smtClean="0">
              <a:hlinkClick r:id="rId5"/>
            </a:endParaRPr>
          </a:p>
          <a:p>
            <a:pPr marL="0" indent="0" algn="ctr">
              <a:buFontTx/>
              <a:buNone/>
            </a:pPr>
            <a:r>
              <a:rPr lang="en-US" altLang="en-US" sz="2400" smtClean="0">
                <a:hlinkClick r:id="rId5"/>
              </a:rPr>
              <a:t>emscassessinfo@mail.nysed.gov</a:t>
            </a:r>
            <a:endParaRPr lang="en-US" alt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EngageNY.org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47B714-BCB9-411E-8FEC-FD4BA3C6CD60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2" name="03C95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EngageNY.org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E48441-5B5E-4254-8FA9-1AE8D7234FCD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1296988" y="3321050"/>
            <a:ext cx="460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5889625" y="2778125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29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95300"/>
            <a:ext cx="8701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Sample Task</a:t>
            </a:r>
          </a:p>
        </p:txBody>
      </p:sp>
      <p:pic>
        <p:nvPicPr>
          <p:cNvPr id="2" name="CFD015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EngageNY.org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00D76D-D159-43E8-AE7B-C877D54D2E3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002338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3827463" y="258763"/>
            <a:ext cx="18192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700" b="1">
                <a:solidFill>
                  <a:srgbClr val="3D7FA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itchFamily="2" charset="2"/>
              <a:buChar char="¦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Text           </a:t>
            </a:r>
          </a:p>
        </p:txBody>
      </p:sp>
      <p:pic>
        <p:nvPicPr>
          <p:cNvPr id="5" name="630715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rtoGothic St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rtoGothic St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2999</Words>
  <Application>Microsoft Office PowerPoint</Application>
  <PresentationFormat>On-screen Show (4:3)</PresentationFormat>
  <Paragraphs>600</Paragraphs>
  <Slides>77</Slides>
  <Notes>77</Notes>
  <HiddenSlides>0</HiddenSlides>
  <MMClips>54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Default Design</vt:lpstr>
      <vt:lpstr>1_Default Design</vt:lpstr>
      <vt:lpstr>New York State Regents Examination in  English Language Arts  (Common Core)</vt:lpstr>
      <vt:lpstr>Part 3- Text Analysis:  Exposition What to Expect</vt:lpstr>
      <vt:lpstr>Materials Needed for  Training</vt:lpstr>
      <vt:lpstr>Section 1</vt:lpstr>
      <vt:lpstr> Part 3- Text Analysis: Exposition Blueprint  </vt:lpstr>
      <vt:lpstr>Section 2</vt:lpstr>
      <vt:lpstr>Directions for Reviewing Sample Text</vt:lpstr>
      <vt:lpstr>Sample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3</vt:lpstr>
      <vt:lpstr>Scoring Information</vt:lpstr>
      <vt:lpstr>Holistic Scoring</vt:lpstr>
      <vt:lpstr>PowerPoint Presentation</vt:lpstr>
      <vt:lpstr>Part 3- Rubric Condition Codes</vt:lpstr>
      <vt:lpstr> Part 3- Text Analysis: Exposition Rubric Levels: Content and Analysis </vt:lpstr>
      <vt:lpstr> Part 3- Text Analysis: Exposition Rubric Levels: Command of Evidence </vt:lpstr>
      <vt:lpstr>Part 3- Text Analysis: Exposition Rubric Levels: Coherence, Organization, and Style</vt:lpstr>
      <vt:lpstr>Part 3- Text Analysis: Exposition Rubric Levels: Control of Conventions</vt:lpstr>
      <vt:lpstr>Section 4</vt:lpstr>
      <vt:lpstr>Directions for Reviewing Anchor and Practice Papers </vt:lpstr>
      <vt:lpstr>Sample Responses: Anchor and Practice Papers</vt:lpstr>
      <vt:lpstr>Anchor Papers</vt:lpstr>
      <vt:lpstr>Anchor Paper – Part 3 – Level 4 – A</vt:lpstr>
      <vt:lpstr>Anchor Paper – Part 3 – Level 4 – A</vt:lpstr>
      <vt:lpstr>Anchor Paper – Part 3 – Level 4 – A</vt:lpstr>
      <vt:lpstr>Anchor Paper- Part 3- Level 4- A Annotation</vt:lpstr>
      <vt:lpstr>Anchor Paper – Part 3 – Level 4 – B</vt:lpstr>
      <vt:lpstr>Anchor Paper – Part 3 – Level 4 – B</vt:lpstr>
      <vt:lpstr>Anchor Paper- Part 3- Level 4- B Annotation </vt:lpstr>
      <vt:lpstr>Anchor Paper – Part 3 – Level 3 – A</vt:lpstr>
      <vt:lpstr>Anchor Paper – Part 3 – Level 3 – A</vt:lpstr>
      <vt:lpstr>Anchor Paper – Part 3 – Level 3 – A</vt:lpstr>
      <vt:lpstr>Anchor Paper 3- Part 3- Level 3- A Annotation</vt:lpstr>
      <vt:lpstr>Anchor Paper – Part 3 – Level 3 – B</vt:lpstr>
      <vt:lpstr>Anchor Paper – Part 3 – Level 3 – B</vt:lpstr>
      <vt:lpstr>Anchor Paper- Part 3- Level 3- B Annotation</vt:lpstr>
      <vt:lpstr>Anchor Paper – Part 3 – Level 3 – C</vt:lpstr>
      <vt:lpstr>Anchor Paper – Part 3 – Level 3 – C</vt:lpstr>
      <vt:lpstr>Anchor Paper- Part 3- Level 3- C Annotation</vt:lpstr>
      <vt:lpstr>Anchor Paper – Part 3 – Level 2 – A</vt:lpstr>
      <vt:lpstr>Anchor Paper – Part 3 – Level 2 – A</vt:lpstr>
      <vt:lpstr>Anchor Paper- Part 3- Level 2- A  Annotation</vt:lpstr>
      <vt:lpstr>Anchor Paper – Part 3 – Level 2 – B</vt:lpstr>
      <vt:lpstr>Anchor Paper- Part 3- Level 2- B Annotation</vt:lpstr>
      <vt:lpstr>Anchor Paper – Part 3 – Level 2 – C</vt:lpstr>
      <vt:lpstr>Anchor Paper- Part 3- Level 2- C Annotation</vt:lpstr>
      <vt:lpstr>Anchor Paper – Part 3 – Level 1 – A</vt:lpstr>
      <vt:lpstr>Anchor Paper- Part 3- Level 1- A Annotation</vt:lpstr>
      <vt:lpstr>Anchor Paper – Part 3 – Level 1 – B</vt:lpstr>
      <vt:lpstr>Anchor Paper- Part 3- Level 1- B Annotation</vt:lpstr>
      <vt:lpstr>Anchor Paper – Part 3 – Level 1 – C</vt:lpstr>
      <vt:lpstr>Anchor Paper- Part 3- Level 1- C Annotation</vt:lpstr>
      <vt:lpstr>Anchor Paper – Part 3 –  0 </vt:lpstr>
      <vt:lpstr>Anchor Paper- Part 3- 0  Annotation</vt:lpstr>
      <vt:lpstr>Practice Papers</vt:lpstr>
      <vt:lpstr>Practice Paper – Part 3 – A</vt:lpstr>
      <vt:lpstr>Practice Paper – Part 3 – B</vt:lpstr>
      <vt:lpstr>Practice Paper – Part 3 – B</vt:lpstr>
      <vt:lpstr>Practice Paper – Part 3 – B</vt:lpstr>
      <vt:lpstr>Practice Paper – Part 3 – C</vt:lpstr>
      <vt:lpstr>Practice Paper – Part 3 – D</vt:lpstr>
      <vt:lpstr>Practice Paper – Part 3 – D</vt:lpstr>
      <vt:lpstr>Practice Paper – Part 3 – D</vt:lpstr>
      <vt:lpstr>Practice Paper – Part 3 – E</vt:lpstr>
      <vt:lpstr>Practice Paper – Part 3 – E</vt:lpstr>
      <vt:lpstr>Practice Paper  Annotations</vt:lpstr>
      <vt:lpstr>Practice Paper- Part 3- A  Annotation</vt:lpstr>
      <vt:lpstr>Practice Paper- Part 3- B  Annotation</vt:lpstr>
      <vt:lpstr>Practice Paper- Part 3- C  Annotation</vt:lpstr>
      <vt:lpstr>Practice Paper- Part 3- D  Annotation</vt:lpstr>
      <vt:lpstr>Practice Paper- Part 3- E  Annotation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2014-04-30T21:31:27Z</dcterms:created>
  <dcterms:modified xsi:type="dcterms:W3CDTF">2014-04-30T21:31:39Z</dcterms:modified>
</cp:coreProperties>
</file>